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82" r:id="rId6"/>
    <p:sldId id="260" r:id="rId7"/>
    <p:sldId id="261" r:id="rId8"/>
    <p:sldId id="284" r:id="rId9"/>
    <p:sldId id="262" r:id="rId10"/>
    <p:sldId id="267" r:id="rId11"/>
    <p:sldId id="270" r:id="rId12"/>
    <p:sldId id="283" r:id="rId13"/>
    <p:sldId id="269" r:id="rId14"/>
    <p:sldId id="268" r:id="rId15"/>
    <p:sldId id="266" r:id="rId16"/>
    <p:sldId id="265" r:id="rId17"/>
    <p:sldId id="263" r:id="rId18"/>
    <p:sldId id="264" r:id="rId19"/>
    <p:sldId id="271" r:id="rId20"/>
    <p:sldId id="272" r:id="rId21"/>
    <p:sldId id="274" r:id="rId22"/>
    <p:sldId id="278" r:id="rId23"/>
    <p:sldId id="277" r:id="rId24"/>
    <p:sldId id="275" r:id="rId25"/>
    <p:sldId id="273" r:id="rId26"/>
    <p:sldId id="279" r:id="rId27"/>
    <p:sldId id="281" r:id="rId28"/>
    <p:sldId id="280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81" d="100"/>
          <a:sy n="81" d="100"/>
        </p:scale>
        <p:origin x="1512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4D054-E365-4613-A37D-2B6734D865AD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5ECD79-1530-4D60-8365-660660984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0823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0308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14532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04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243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247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07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042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74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4931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962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982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melkie.net/wp-content/uploads/2018/03/deti-v-kulinarnyh-kolpakah.jp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589640" cy="2808312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</a:t>
            </a:r>
            <a:br>
              <a:rPr lang="ru-RU" sz="3600" b="1" dirty="0"/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инновационных методов и технологий для развития любознательности и одаренности у детей  дошкольного возраста</a:t>
            </a:r>
            <a:br>
              <a:rPr lang="ru-RU" sz="36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Наумкина Елена Александровна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68144" y="2996952"/>
            <a:ext cx="3275856" cy="1368152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МБДОУ №6</a:t>
            </a:r>
          </a:p>
        </p:txBody>
      </p:sp>
      <p:pic>
        <p:nvPicPr>
          <p:cNvPr id="5" name="Picture 6" descr="https://catherineasquithgallery.com/uploads/posts/2021-03/1614582354_5-p-detskii-sad-na-belom-fone-8.png">
            <a:extLst>
              <a:ext uri="{FF2B5EF4-FFF2-40B4-BE49-F238E27FC236}">
                <a16:creationId xmlns:a16="http://schemas.microsoft.com/office/drawing/2014/main" id="{EF277A12-375E-4475-A479-D1FEF7058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852936"/>
            <a:ext cx="6585759" cy="39617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332657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1. Значение инновационной деятельности в дошкольном учреждении</a:t>
            </a:r>
            <a:endParaRPr lang="ru-RU" dirty="0"/>
          </a:p>
          <a:p>
            <a:r>
              <a:rPr lang="ru-RU" dirty="0"/>
              <a:t>Инновация (англ. </a:t>
            </a:r>
            <a:r>
              <a:rPr lang="ru-RU" dirty="0" err="1"/>
              <a:t>innovation</a:t>
            </a:r>
            <a:r>
              <a:rPr lang="ru-RU" dirty="0"/>
              <a:t>) — новшество, нововведение. Использование инноваций в детском саду предполагает введение в образовательный процесс обновлённых, улучшенных и уникальных идей, полученных творческими усилиями воспитателя. Целью инновационной деятельности в дошкольном учреждении является повышение эффективности процесса обучения и получение более качественных результатов.</a:t>
            </a:r>
          </a:p>
        </p:txBody>
      </p:sp>
      <p:pic>
        <p:nvPicPr>
          <p:cNvPr id="4" name="Рисунок 3" descr="Дети за компьютером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24944"/>
            <a:ext cx="6552728" cy="35010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При осуществлении инновационной деятельности перед педагогом ДОУ ставятся следующие задачи:</a:t>
            </a:r>
          </a:p>
          <a:p>
            <a:pPr lvl="0"/>
            <a:r>
              <a:rPr lang="ru-RU" dirty="0"/>
              <a:t>развитие индивидуальности воспитанников;</a:t>
            </a:r>
          </a:p>
          <a:p>
            <a:pPr lvl="0"/>
            <a:r>
              <a:rPr lang="ru-RU" dirty="0"/>
              <a:t>развитие инициативности детей, их самостоятельности, способности к творческому самовыражению;</a:t>
            </a:r>
          </a:p>
          <a:p>
            <a:pPr lvl="0"/>
            <a:r>
              <a:rPr lang="ru-RU" dirty="0"/>
              <a:t>повышение любознательности и интереса к исследовательской деятельности;</a:t>
            </a:r>
          </a:p>
          <a:p>
            <a:pPr lvl="0"/>
            <a:r>
              <a:rPr lang="ru-RU" dirty="0"/>
              <a:t>стимулирование различных видов активности воспитанников (игровой, познавательной и т. д.);</a:t>
            </a:r>
          </a:p>
          <a:p>
            <a:pPr lvl="0"/>
            <a:r>
              <a:rPr lang="ru-RU" dirty="0"/>
              <a:t>повышение интеллектуального уровня детей;</a:t>
            </a:r>
          </a:p>
          <a:p>
            <a:pPr lvl="0"/>
            <a:r>
              <a:rPr lang="ru-RU" dirty="0"/>
              <a:t>развитие </a:t>
            </a:r>
            <a:r>
              <a:rPr lang="ru-RU" dirty="0" err="1"/>
              <a:t>креативности</a:t>
            </a:r>
            <a:r>
              <a:rPr lang="ru-RU" dirty="0"/>
              <a:t> и нестандартности мышления.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0FBFC8-EE1B-4147-98A7-BA1E74913A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521039"/>
            <a:ext cx="6516216" cy="293229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0"/>
            <a:ext cx="8568952" cy="271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Развитие творческого мышления — одно из главных требований к новой системе дошкольного образования</a:t>
            </a:r>
            <a:endParaRPr lang="ru-RU" dirty="0"/>
          </a:p>
          <a:p>
            <a:r>
              <a:rPr lang="ru-RU" dirty="0"/>
              <a:t> </a:t>
            </a:r>
          </a:p>
          <a:p>
            <a:r>
              <a:rPr lang="ru-RU" sz="1600" dirty="0"/>
              <a:t>Важным отличием инновационной деятельности от традиционной является то, что воспитатель выполняет роль не наставника, а соучастника процесса и придерживается положения «не рядом, не над, а вместе». Тем самым ребёнок чувствует больше свободы, что побуждает к большей творческой активности. А также знание даётся воспитаннику не в готовом виде, как раньше, а добывается ребёнком самим в ходе своей исследовательской деятельности.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5B7132-772A-48C2-A18F-AC50DB2404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492896"/>
            <a:ext cx="4731671" cy="213389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2FC79C8-114D-43B4-98F4-7B6046C771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427984" y="3991677"/>
            <a:ext cx="4338151" cy="2440210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89679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/>
              <a:t> </a:t>
            </a:r>
            <a:r>
              <a:rPr lang="ru-RU" b="1" u="sng" dirty="0"/>
              <a:t>Виды инновационных педагогических технологий в ДОУ</a:t>
            </a:r>
          </a:p>
          <a:p>
            <a:endParaRPr lang="ru-RU" dirty="0"/>
          </a:p>
          <a:p>
            <a:r>
              <a:rPr lang="ru-RU" dirty="0"/>
              <a:t>К инновационным педагогическим технологиям можно отнести:</a:t>
            </a:r>
          </a:p>
          <a:p>
            <a:pPr lvl="0"/>
            <a:r>
              <a:rPr lang="ru-RU" dirty="0"/>
              <a:t> 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 err="1"/>
              <a:t>здоровьесберегающие</a:t>
            </a:r>
            <a:r>
              <a:rPr lang="ru-RU" dirty="0"/>
              <a:t>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технологии проектной и исследовательской деятельности;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информационно-коммуникационные;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технологии «</a:t>
            </a:r>
            <a:r>
              <a:rPr lang="ru-RU" dirty="0" err="1"/>
              <a:t>лэпбук</a:t>
            </a:r>
            <a:r>
              <a:rPr lang="ru-RU" dirty="0"/>
              <a:t>»;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личностно-ориентированные;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игровые технологии;</a:t>
            </a:r>
          </a:p>
          <a:p>
            <a:pPr lvl="0">
              <a:buFont typeface="Wingdings" pitchFamily="2" charset="2"/>
              <a:buChar char="ü"/>
            </a:pPr>
            <a:r>
              <a:rPr lang="ru-RU" dirty="0"/>
              <a:t>технологии проблемного обучения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1D2CF2-4CEC-4BD5-A475-E01372122E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717032"/>
            <a:ext cx="4198002" cy="29523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F3F1A17-9D4F-47AA-B2A8-10599F53D4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636912"/>
            <a:ext cx="4409819" cy="248052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4969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u="sng" dirty="0"/>
              <a:t>2. Информационно-коммуникационные технологии</a:t>
            </a:r>
            <a:endParaRPr lang="ru-RU" sz="2000" b="1" dirty="0"/>
          </a:p>
          <a:p>
            <a:r>
              <a:rPr lang="ru-RU" dirty="0"/>
              <a:t>Компьютеры стали уже привычным атрибутом современности. ФГОС отмечает широкое использование информационно-коммуникационных технологий в дошкольном учреждении как одно из условий успешного образовательного процесса. </a:t>
            </a:r>
          </a:p>
          <a:p>
            <a:pPr algn="ctr"/>
            <a:r>
              <a:rPr lang="ru-RU" sz="1600" b="1" dirty="0"/>
              <a:t>К ИКТ в ДОУ относятся:</a:t>
            </a:r>
            <a:endParaRPr lang="ru-RU" sz="1600" dirty="0"/>
          </a:p>
          <a:p>
            <a:r>
              <a:rPr lang="ru-RU" sz="1600" b="1" dirty="0"/>
              <a:t>компьютеры;</a:t>
            </a:r>
            <a:endParaRPr lang="ru-RU" sz="1600" dirty="0"/>
          </a:p>
          <a:p>
            <a:r>
              <a:rPr lang="ru-RU" sz="1600" b="1" dirty="0"/>
              <a:t>интерактивные доски;</a:t>
            </a:r>
            <a:endParaRPr lang="ru-RU" sz="1600" dirty="0"/>
          </a:p>
          <a:p>
            <a:r>
              <a:rPr lang="ru-RU" sz="1600" b="1" dirty="0"/>
              <a:t>магнитофоны;</a:t>
            </a:r>
            <a:endParaRPr lang="ru-RU" sz="1600" dirty="0"/>
          </a:p>
          <a:p>
            <a:r>
              <a:rPr lang="ru-RU" sz="1600" b="1" dirty="0"/>
              <a:t>телевизоры;</a:t>
            </a:r>
            <a:endParaRPr lang="ru-RU" sz="1600" dirty="0"/>
          </a:p>
          <a:p>
            <a:r>
              <a:rPr lang="ru-RU" sz="1600" b="1" dirty="0"/>
              <a:t>фотоаппаратура и т. п.</a:t>
            </a:r>
            <a:endParaRPr lang="ru-RU" sz="1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9C20FE-DA8E-4239-92DC-5C16839B8D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916832"/>
            <a:ext cx="4929385" cy="221822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96BCF15-1B03-4CB4-96F3-F09905BAD3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00" y="4219893"/>
            <a:ext cx="3491880" cy="157134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Использование ИКТ на занятиях в детском саду позволяет привлечь внимание воспитанников</a:t>
            </a:r>
          </a:p>
          <a:p>
            <a:pPr algn="ctr"/>
            <a:endParaRPr lang="ru-RU" dirty="0"/>
          </a:p>
          <a:p>
            <a:r>
              <a:rPr lang="ru-RU" dirty="0"/>
              <a:t> Использование интерактивной доски на занятиях помогает перейти от объяснительной формы обучения к деятельной — дети сами проявляют познавательную активность, что способствует осознанному усвоению материала.</a:t>
            </a:r>
          </a:p>
        </p:txBody>
      </p:sp>
      <p:pic>
        <p:nvPicPr>
          <p:cNvPr id="22530" name="Picture 2" descr="https://s3.eu-north-1.amazonaws.com/edu-sites.ru/zalevskayaliza_459/fm/%D0%98%D0%9A%D0%A2%20%D1%82%D0%B5%D1%85%D0%BD%D0%BE%D0%BB%D0%BE%D0%B3%D0%B8%D1%8F/%D0%BA%D0%BE%D0%BC%D0%BF%D0%B8%D0%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492896"/>
            <a:ext cx="678475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332656"/>
            <a:ext cx="8352928" cy="18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Работа с интерактивной доской включает в себя:</a:t>
            </a:r>
          </a:p>
          <a:p>
            <a:endParaRPr lang="ru-RU" b="1" dirty="0"/>
          </a:p>
          <a:p>
            <a:pPr lvl="0"/>
            <a:r>
              <a:rPr lang="ru-RU" dirty="0"/>
              <a:t>- проведение различных развивающих игр;</a:t>
            </a:r>
          </a:p>
          <a:p>
            <a:pPr lvl="0"/>
            <a:r>
              <a:rPr lang="ru-RU" dirty="0"/>
              <a:t>- просмотр иллюстраций и видеоматериалов;</a:t>
            </a:r>
          </a:p>
          <a:p>
            <a:pPr lvl="0"/>
            <a:r>
              <a:rPr lang="ru-RU" dirty="0"/>
              <a:t>- разбор проблемных ситуаций;</a:t>
            </a:r>
          </a:p>
          <a:p>
            <a:r>
              <a:rPr lang="ru-RU" dirty="0"/>
              <a:t>- совместное творчество и др.</a:t>
            </a:r>
          </a:p>
        </p:txBody>
      </p:sp>
      <p:pic>
        <p:nvPicPr>
          <p:cNvPr id="43010" name="Picture 2" descr="https://edcommunity.ru/upload/resize_cache/main/b6d/600_600_1/1%20%D0%B4%D0%BE%D1%81%D0%BA%D0%B8%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204864"/>
            <a:ext cx="5715000" cy="4229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42493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Занятия с интерактивной доской предполагают несколько вариантов работы с дошкольниками: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Дети по очереди подходят к интерактивной доске и выполняют необходимое действие (нарисовать деталь, передвинуть нужный предмет и т. д.).</a:t>
            </a:r>
          </a:p>
          <a:p>
            <a:r>
              <a:rPr lang="ru-RU" dirty="0"/>
              <a:t>Несколько детей работают с интерактивной доской одновременно (2–3 ребёнка), используя, например, маркер, </a:t>
            </a:r>
            <a:r>
              <a:rPr lang="ru-RU" dirty="0" err="1"/>
              <a:t>стилус</a:t>
            </a:r>
            <a:r>
              <a:rPr lang="ru-RU" dirty="0"/>
              <a:t> или интерактивный инструмент «Ластик».</a:t>
            </a:r>
          </a:p>
          <a:p>
            <a:r>
              <a:rPr lang="ru-RU" dirty="0"/>
              <a:t>Один дошкольник стоит у доски, а другие участники предлагают возможные варианты его действий (в старшем дошкольном возрасте).</a:t>
            </a:r>
          </a:p>
          <a:p>
            <a:r>
              <a:rPr lang="ru-RU" dirty="0"/>
              <a:t>Один ребёнок самостоятельно выполняет задание у доски.</a:t>
            </a:r>
          </a:p>
          <a:p>
            <a:r>
              <a:rPr lang="ru-RU" dirty="0"/>
              <a:t>Дети, сидящие за столами, дают задание стоящему у доски ребёнку (старший дошкольный возраст).</a:t>
            </a:r>
          </a:p>
          <a:p>
            <a:endParaRPr lang="ru-RU" dirty="0"/>
          </a:p>
          <a:p>
            <a:r>
              <a:rPr lang="ru-RU" dirty="0"/>
              <a:t>В младших и средних группах дети выполняют задания, которые им даёт педагог, а в старших и подготовительных группах ребята способны уже самостоятельно придумать действия или догадаться, что нужно сделать. Какой вариант работы выберет воспитатель, зависит от поставленных целей и задач предстоящего занятия.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В младших группах  </a:t>
            </a:r>
            <a:r>
              <a:rPr lang="ru-RU" dirty="0"/>
              <a:t>можно использовать интерактивные дидактические игры на сортировку, классификацию предметов, например, разместить овощи в одной стороне доски, а фрукты — в другой. Ещё один пример для младшей группы — занятие по изучению растительности луга. Дети подходят по очереди к доске и изображают на ней процесс роста травы (снизу вверх). Таким образом получится лужайка. Затем можно предложить дорисовать цветочки (воспитанники подходят по очереди и подрисовывают цветочек к стеблю). Результаты на занятиях по математике достигают большей эффективности при использовании наглядного материала: дети могут двигать на экране геометрические фигуры, считать предметы и т. д.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378904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Старшим дошкольникам </a:t>
            </a:r>
            <a:r>
              <a:rPr lang="ru-RU" dirty="0"/>
              <a:t>с помощью интерактивных технологий легче освоить чтение и письмо (группировка на экране картинок в зависимости от твёрдого или мягкого звука в слове, определение с помощью схемы места звука в слове — начало, середина или конец и т. п.).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0"/>
            <a:ext cx="842493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Большой интерес у старших дошкольников вызовут игры-путешествия, которые проводятся по типу </a:t>
            </a:r>
            <a:r>
              <a:rPr lang="ru-RU" b="1" dirty="0" err="1"/>
              <a:t>квеста</a:t>
            </a:r>
            <a:r>
              <a:rPr lang="ru-RU" b="1" dirty="0"/>
              <a:t>.</a:t>
            </a:r>
            <a:r>
              <a:rPr lang="ru-RU" dirty="0"/>
              <a:t> </a:t>
            </a:r>
            <a:r>
              <a:rPr lang="ru-RU" sz="1600" dirty="0"/>
              <a:t>Например, игра-путешествие по озеру Байкал включает карту маршрута, по которой дети будут выполнять задания («Распределите цифры по порядку, и мы узнаем, на чём будем путешествовать») и двигаться дальше в своём «путешествии» (первая станция — история, вторая станция — животный мир и т. д.). А красочная презентация с красивейшими видами озера оставит у детей яркие впечатления</a:t>
            </a:r>
            <a:r>
              <a:rPr lang="ru-RU" dirty="0"/>
              <a:t>.</a:t>
            </a:r>
          </a:p>
        </p:txBody>
      </p:sp>
      <p:pic>
        <p:nvPicPr>
          <p:cNvPr id="3" name="Рисунок 2" descr="Карта маршрута к игре «Путешествие по Байкалу»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844824"/>
            <a:ext cx="5760640" cy="47971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8280920" cy="31683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Занятие следует строить в 3 этапа:</a:t>
            </a:r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Вводная часть</a:t>
            </a:r>
            <a:r>
              <a:rPr lang="ru-RU" dirty="0"/>
              <a:t>, в которой можно провести беседы о предстоящей работе, конкурсы или загадки и т. д.</a:t>
            </a:r>
          </a:p>
          <a:p>
            <a:pPr lvl="0"/>
            <a:endParaRPr lang="ru-RU" dirty="0"/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Основная часть</a:t>
            </a:r>
            <a:r>
              <a:rPr lang="ru-RU" dirty="0"/>
              <a:t>, где дети выполняют задания непосредственно за компьютером.</a:t>
            </a:r>
          </a:p>
          <a:p>
            <a:pPr lvl="0"/>
            <a:endParaRPr lang="ru-RU" dirty="0"/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Заключительная часть</a:t>
            </a:r>
            <a:r>
              <a:rPr lang="ru-RU" dirty="0"/>
              <a:t>, в которой делаются выводы о проведённых действиях, закрепляется материал. Это может быть рисование, подготовка к выставке и    т. д. Также необходима гимнастика для глаз, снимающая напряжение.</a:t>
            </a:r>
          </a:p>
        </p:txBody>
      </p:sp>
      <p:pic>
        <p:nvPicPr>
          <p:cNvPr id="40964" name="Picture 4" descr="https://i.pinimg.com/originals/4b/53/de/4b53de8a1e75bab91acce07b3f086ec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501008"/>
            <a:ext cx="5277843" cy="29578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18864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/>
              <a:t>Фотогалерея</a:t>
            </a:r>
            <a:r>
              <a:rPr lang="ru-RU" b="1" dirty="0"/>
              <a:t>: использование ИКТ на занятиях в детском саду</a:t>
            </a:r>
            <a:endParaRPr lang="ru-RU" dirty="0"/>
          </a:p>
        </p:txBody>
      </p:sp>
      <p:pic>
        <p:nvPicPr>
          <p:cNvPr id="5" name="Рисунок 4" descr="https://melkie.net/wp-content/uploads/2018/03/interaktivnaya-doska-v-dou-2-600x57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92696"/>
            <a:ext cx="3960440" cy="3384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melkie.net/wp-content/uploads/2018/03/interaktivnaya-doska-v-dou-1-600x4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64704"/>
            <a:ext cx="4536504" cy="2924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s://melkie.net/wp-content/uploads/2018/03/interaktivnaya-doska-v-dou-600x45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84984"/>
            <a:ext cx="4176464" cy="3384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5689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3. Технология проблемного обучения</a:t>
            </a:r>
          </a:p>
          <a:p>
            <a:pPr algn="ctr"/>
            <a:endParaRPr lang="ru-RU" dirty="0"/>
          </a:p>
          <a:p>
            <a:r>
              <a:rPr lang="ru-RU" dirty="0"/>
              <a:t>Технология проблемного обучения строится на постановке определённой проблемы и предполагает её решение самостоятельно ребятами. Такой приём помогает творчески подходить к решению задач, а также развивает мышление.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5733256"/>
            <a:ext cx="8280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Технология проблемного обучения учит детей мыслить самостоятельно</a:t>
            </a:r>
            <a:endParaRPr lang="ru-RU" dirty="0"/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5F809F7-561F-4F69-9EB1-C6CCE95EF6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60" y="1988840"/>
            <a:ext cx="7092280" cy="319152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4249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4. Проектные технологии</a:t>
            </a:r>
            <a:endParaRPr lang="ru-RU" dirty="0"/>
          </a:p>
          <a:p>
            <a:pPr algn="just"/>
            <a:r>
              <a:rPr lang="ru-RU" dirty="0"/>
              <a:t>Проектная деятельность в детском саду предполагает ведение совместных групповых проектов. В процессе их реализации у дошкольников активно развиваются познавательные и исследовательские способности. Это помогает развитию самостоятельной творческой личности, способной решать сложные задачи.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3528" y="5805264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/>
              <a:t>В процессе реализации проекта у детей повышается познавательная активность</a:t>
            </a:r>
            <a:endParaRPr lang="ru-RU" i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91888E-C0B9-4CBC-8EDA-38ACA924A3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40868"/>
            <a:ext cx="4224469" cy="237626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5527FC4-0840-424F-B70B-5864F40DF9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005" y="2564904"/>
            <a:ext cx="4480498" cy="25202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332656"/>
            <a:ext cx="799288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 </a:t>
            </a:r>
            <a:r>
              <a:rPr lang="ru-RU" sz="2000" i="1" dirty="0"/>
              <a:t>Практика современной работы дошкольного учреждения выделяет следующие виды проектной деятельности:</a:t>
            </a:r>
          </a:p>
          <a:p>
            <a:endParaRPr lang="ru-RU" sz="2000" dirty="0"/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Исследовательская</a:t>
            </a:r>
            <a:r>
              <a:rPr lang="ru-RU" dirty="0"/>
              <a:t> — дети проводят эксперименты, а затем оформляют результаты, например, в форме газеты, рисунка.</a:t>
            </a:r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Игровая</a:t>
            </a:r>
            <a:r>
              <a:rPr lang="ru-RU" dirty="0"/>
              <a:t> — предполагает вхождение в роль какого-либо персонажа рассказа, сказки.</a:t>
            </a:r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Информационная</a:t>
            </a:r>
            <a:r>
              <a:rPr lang="ru-RU" dirty="0"/>
              <a:t> — сбор детьми информации по определённой тематике, а потом реализация проделанной работы в виде рисунков, выставок, коллажа, рассказа.</a:t>
            </a:r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Творческая</a:t>
            </a:r>
            <a:r>
              <a:rPr lang="ru-RU" dirty="0"/>
              <a:t> — обычно не имеет чётко проработанной структуры, предполагает совместную работу детей и воспитателя. Результатом её могут стать выставки, альбомы, газеты и т. п.</a:t>
            </a:r>
          </a:p>
          <a:p>
            <a:pPr lvl="0">
              <a:buFont typeface="Arial" pitchFamily="34" charset="0"/>
              <a:buChar char="•"/>
            </a:pPr>
            <a:r>
              <a:rPr lang="ru-RU" b="1" dirty="0"/>
              <a:t>Для каждого дошкольного возраста </a:t>
            </a:r>
            <a:r>
              <a:rPr lang="ru-RU" dirty="0"/>
              <a:t>в ходе проекта решаются разные задачи в зависимости от умений и интересов детей. Начиная с младшего дошкольного возраста, используются творческие и игровые проекты («Любимые игрушки», «Школа здоровья»). Полезными для дошкольников любого возраста будут социально-семейные («Древо семьи») и познавательные проекты («Животные и птицы», «Мои друзья», «Растения вокруг нас»).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0"/>
            <a:ext cx="89644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Применение </a:t>
            </a:r>
            <a:r>
              <a:rPr lang="ru-RU" b="1" u="sng" dirty="0" err="1"/>
              <a:t>лэпбука</a:t>
            </a:r>
            <a:endParaRPr lang="ru-RU" dirty="0"/>
          </a:p>
          <a:p>
            <a:r>
              <a:rPr lang="ru-RU" dirty="0"/>
              <a:t>Этот метод предоставляет ребёнку возможность самому проводить ознакомление с наглядным материалом — он решает, как взаимодействовать с </a:t>
            </a:r>
            <a:r>
              <a:rPr lang="ru-RU" dirty="0" err="1"/>
              <a:t>лэпбуком</a:t>
            </a:r>
            <a:r>
              <a:rPr lang="ru-RU" dirty="0"/>
              <a:t>, складывает и открывает определённые детали по своему желанию. </a:t>
            </a:r>
            <a:r>
              <a:rPr lang="ru-RU" dirty="0" err="1"/>
              <a:t>Лэпбук</a:t>
            </a:r>
            <a:r>
              <a:rPr lang="ru-RU" dirty="0"/>
              <a:t> поможет закрепить пройденный материал, а также периодически напоминать о нём в дальнейшем.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5733256"/>
            <a:ext cx="8892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err="1"/>
              <a:t>Лэпбук</a:t>
            </a:r>
            <a:r>
              <a:rPr lang="ru-RU" sz="1600" b="1" i="1" dirty="0"/>
              <a:t> — удивительная книжка с заданиями, с которой дошкольники работают увлечённо</a:t>
            </a:r>
            <a:endParaRPr lang="ru-RU" sz="16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9DDA3A-D392-4097-962F-D0D1ACF724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38977"/>
            <a:ext cx="6084168" cy="417489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605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Изготовление </a:t>
            </a:r>
            <a:r>
              <a:rPr lang="ru-RU" b="1" u="sng" dirty="0" err="1"/>
              <a:t>лэпбука</a:t>
            </a:r>
            <a:endParaRPr lang="ru-RU" dirty="0"/>
          </a:p>
          <a:p>
            <a:r>
              <a:rPr lang="ru-RU" dirty="0"/>
              <a:t>Для основы </a:t>
            </a:r>
            <a:r>
              <a:rPr lang="ru-RU" dirty="0" err="1"/>
              <a:t>лэпбука</a:t>
            </a:r>
            <a:r>
              <a:rPr lang="ru-RU" dirty="0"/>
              <a:t> лучше всего использовать картон формата А3, но подойдёт и любой другой плотный материал. Сейчас в магазинах можно найти специальные картонные папки-основы. Тогда останется только обклеить основу нужными деталями и раскрасить. Если же вы используете картон или лист плотной бумаги, то сложите его пополам, как книжку, или на 3 части так, чтобы получилось подобие дверок. Можно сложить основу в виде гармошки.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64BF25-060B-4E04-8FFE-DCE068ED3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34392" y="1856193"/>
            <a:ext cx="3024336" cy="429774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854461D-615B-4DFB-B98D-9BE6A9B53D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431" y="3356992"/>
            <a:ext cx="4393707" cy="294660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Далее основа наполняется совместно детьми и педагогами нужными материалами. Приведём пример наполнения </a:t>
            </a:r>
            <a:r>
              <a:rPr lang="ru-RU" dirty="0" err="1"/>
              <a:t>лэпбука</a:t>
            </a:r>
            <a:r>
              <a:rPr lang="ru-RU" dirty="0"/>
              <a:t> на тему экологического проекта «Бережём природу», он состоит из 7 игр-занятий:</a:t>
            </a:r>
          </a:p>
          <a:p>
            <a:endParaRPr lang="ru-RU" dirty="0"/>
          </a:p>
          <a:p>
            <a:r>
              <a:rPr lang="ru-RU" dirty="0"/>
              <a:t>1. Игра «Кто чем питается?» представляет собой вращающуюся картинку, на которой нужно сопоставить животное с типом его пищи.</a:t>
            </a:r>
          </a:p>
        </p:txBody>
      </p:sp>
      <p:pic>
        <p:nvPicPr>
          <p:cNvPr id="3" name="Рисунок 2" descr="Детская игра-картинка о питании животных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581218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95536" y="5805264"/>
            <a:ext cx="84249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dirty="0"/>
              <a:t>Детская игра-картинка о питании животных</a:t>
            </a:r>
            <a:endParaRPr lang="ru-RU" sz="1600" dirty="0"/>
          </a:p>
          <a:p>
            <a:pPr algn="ctr"/>
            <a:r>
              <a:rPr lang="ru-RU" sz="1600" b="1" i="1" dirty="0"/>
              <a:t>Нужно вращать круг, чтобы установить соответствие пищи определённому животному</a:t>
            </a:r>
            <a:endParaRPr lang="ru-RU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2089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2. Книжечка с пальчиковыми играми на тему природы.</a:t>
            </a:r>
          </a:p>
        </p:txBody>
      </p:sp>
      <p:pic>
        <p:nvPicPr>
          <p:cNvPr id="3" name="Рисунок 2" descr="Самодельная книжка с пальчиковыми играм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4104456" cy="25922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004048" y="908720"/>
            <a:ext cx="3816424" cy="163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Самодельная книжка с пальчиковыми играми</a:t>
            </a:r>
            <a:endParaRPr lang="ru-RU" sz="1600" dirty="0"/>
          </a:p>
          <a:p>
            <a:r>
              <a:rPr lang="ru-RU" sz="1600" b="1" i="1" dirty="0"/>
              <a:t>Пальчиковые игры помогут развить мелкую моторику рук и снимут напряжение</a:t>
            </a:r>
            <a:endParaRPr lang="ru-RU" sz="1600" dirty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3068960"/>
            <a:ext cx="8892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3. Мешочек с мусором. Собирая его, дети приучаются соблюдать порядок и развивают мелкую моторику рук.</a:t>
            </a:r>
          </a:p>
        </p:txBody>
      </p:sp>
      <p:pic>
        <p:nvPicPr>
          <p:cNvPr id="7" name="Рисунок 6" descr="Пакетик с мелкими бумажными обрезками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45024"/>
            <a:ext cx="3600400" cy="299695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4355976" y="4293096"/>
            <a:ext cx="4608512" cy="1368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Пакетик с мелкими бумажными обрезками</a:t>
            </a:r>
            <a:endParaRPr lang="ru-RU" sz="1600" dirty="0"/>
          </a:p>
          <a:p>
            <a:r>
              <a:rPr lang="ru-RU" sz="1600" b="1" i="1" dirty="0"/>
              <a:t>Приучаясь убирать мусор в игрушечный пакет, дети будут становиться аккуратнее и дома</a:t>
            </a:r>
            <a:endParaRPr lang="ru-RU" sz="16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4. Игра в конверте «Чей домик» состоит из карточек с животными и разными видами жилищ. Детям нужно сопоставить их.</a:t>
            </a:r>
          </a:p>
        </p:txBody>
      </p:sp>
      <p:pic>
        <p:nvPicPr>
          <p:cNvPr id="3" name="Рисунок 2" descr="Игровые карточки с животными и их жилищами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68760"/>
            <a:ext cx="5184576" cy="39604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23528" y="5157192"/>
            <a:ext cx="8388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600" b="1" i="1" dirty="0"/>
          </a:p>
          <a:p>
            <a:pPr algn="ctr"/>
            <a:r>
              <a:rPr lang="ru-RU" sz="1600" b="1" i="1" dirty="0"/>
              <a:t>Игровые карточки с животными и их жилищами</a:t>
            </a:r>
            <a:endParaRPr lang="ru-RU" sz="1600" dirty="0"/>
          </a:p>
          <a:p>
            <a:pPr algn="ctr"/>
            <a:r>
              <a:rPr lang="ru-RU" sz="1600" b="1" i="1" dirty="0"/>
              <a:t>Чтобы выполнить задание, нужно сопоставить животное и место его жительства</a:t>
            </a:r>
            <a:endParaRPr lang="ru-RU" sz="1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ки птичек на лэпбуке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628800"/>
            <a:ext cx="5184576" cy="4032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332656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5. 4 конверта с разными временами года. Требуется разложить карточки с соответствующими приметами в нужный конверт.</a:t>
            </a:r>
          </a:p>
          <a:p>
            <a:r>
              <a:rPr lang="ru-RU" dirty="0"/>
              <a:t>6. 4 картинки разных птичек, рядом квадратик с липучкой, на который нужно наклеить карточку с видом еды, которую употребляет каждая птичка.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3608" y="5733256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/>
              <a:t>Рисунки птичек на </a:t>
            </a:r>
            <a:r>
              <a:rPr lang="ru-RU" sz="1600" b="1" i="1" dirty="0" err="1"/>
              <a:t>лэпбуке</a:t>
            </a:r>
            <a:endParaRPr lang="ru-RU" sz="1600" dirty="0"/>
          </a:p>
          <a:p>
            <a:pPr algn="ctr"/>
            <a:r>
              <a:rPr lang="ru-RU" sz="1600" b="1" i="1" dirty="0"/>
              <a:t>Каждой птичке нужно подобрать правильную еду</a:t>
            </a:r>
            <a:endParaRPr lang="ru-RU" sz="1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7. Рисунок игры «Пройди по дорожке и не задень цветочки». Приучает к внимательности.</a:t>
            </a:r>
          </a:p>
          <a:p>
            <a:pPr algn="ctr"/>
            <a:r>
              <a:rPr lang="ru-RU" b="1" i="1" dirty="0"/>
              <a:t> </a:t>
            </a:r>
            <a:r>
              <a:rPr lang="ru-RU" b="1" i="1" dirty="0" err="1"/>
              <a:t>Лэпбук</a:t>
            </a:r>
            <a:r>
              <a:rPr lang="ru-RU" b="1" i="1" dirty="0"/>
              <a:t> на тему времён года</a:t>
            </a:r>
            <a:endParaRPr lang="ru-RU" dirty="0"/>
          </a:p>
          <a:p>
            <a:endParaRPr lang="ru-RU" dirty="0"/>
          </a:p>
        </p:txBody>
      </p:sp>
      <p:pic>
        <p:nvPicPr>
          <p:cNvPr id="3" name="Рисунок 2" descr="Лэпбук на тему времён года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68760"/>
            <a:ext cx="5688632" cy="36724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95536" y="4869160"/>
            <a:ext cx="84969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/>
              <a:t>При оформлении </a:t>
            </a:r>
            <a:r>
              <a:rPr lang="ru-RU" sz="1600" b="1" i="1" dirty="0" err="1"/>
              <a:t>лэпбука</a:t>
            </a:r>
            <a:r>
              <a:rPr lang="ru-RU" sz="1600" b="1" i="1" dirty="0"/>
              <a:t> можно использовать кусочки цветной бумаги, ткани и различные декоративные элементы</a:t>
            </a:r>
            <a:endParaRPr lang="ru-RU" sz="1600" dirty="0"/>
          </a:p>
          <a:p>
            <a:r>
              <a:rPr lang="ru-RU" sz="1600" dirty="0"/>
              <a:t> </a:t>
            </a:r>
          </a:p>
          <a:p>
            <a:r>
              <a:rPr lang="ru-RU" sz="1600" b="1" dirty="0"/>
              <a:t>Готовый </a:t>
            </a:r>
            <a:r>
              <a:rPr lang="ru-RU" sz="1600" b="1" dirty="0" err="1"/>
              <a:t>лэпбук</a:t>
            </a:r>
            <a:r>
              <a:rPr lang="ru-RU" sz="1600" b="1" dirty="0"/>
              <a:t> можно использовать на занятиях, вспоминая и закрепляя пройденный материал, также дети могут самостоятельно рассматривать его в свободное время.</a:t>
            </a:r>
            <a:endParaRPr lang="ru-RU" sz="1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332656"/>
            <a:ext cx="87484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5. Технология игрового обучения</a:t>
            </a:r>
          </a:p>
          <a:p>
            <a:pPr algn="ctr"/>
            <a:endParaRPr lang="ru-RU" dirty="0"/>
          </a:p>
          <a:p>
            <a:r>
              <a:rPr lang="ru-RU" dirty="0"/>
              <a:t>Значение игровой технологии не в том, что она является развлечением и отдыхом, а что с её помощью осуществляется обучение, развитие творчества, приобретение малышами навыков социализации. В совместной деятельности с дошкольниками рекомендуется систематически применять игровые приёмы работы.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250FACB-E7FC-4730-9740-850B698D8D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89804"/>
            <a:ext cx="5364088" cy="24138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3D8808-20C9-4496-9156-3EBDEAF568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725144"/>
            <a:ext cx="4644008" cy="2089804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74846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/>
              <a:t>6. Личностно-ориентированные и </a:t>
            </a:r>
            <a:r>
              <a:rPr lang="ru-RU" b="1" u="sng" dirty="0" err="1"/>
              <a:t>здоровьесберегающие</a:t>
            </a:r>
            <a:r>
              <a:rPr lang="ru-RU" b="1" u="sng" dirty="0"/>
              <a:t> технологии</a:t>
            </a:r>
            <a:endParaRPr lang="ru-RU" dirty="0"/>
          </a:p>
          <a:p>
            <a:r>
              <a:rPr lang="ru-RU" sz="1600" dirty="0"/>
              <a:t>Личностно-ориентированные технологии развивают индивидуальность дошкольника, отмечают личные качества каждого. </a:t>
            </a:r>
            <a:r>
              <a:rPr lang="ru-RU" sz="1600" b="1" dirty="0"/>
              <a:t>Главным является не предметное обучение, а ориентир на диалоги, умение мирно решать конфликты, понимание интересов и реализация творческой деятельности ребёнка.</a:t>
            </a:r>
            <a:r>
              <a:rPr lang="ru-RU" sz="1600" dirty="0"/>
              <a:t> </a:t>
            </a:r>
          </a:p>
        </p:txBody>
      </p:sp>
      <p:pic>
        <p:nvPicPr>
          <p:cNvPr id="3" name="Рисунок 2" descr="Четверо детей в кулинарных колпаках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72816"/>
            <a:ext cx="6097860" cy="38884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95536" y="5805264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/>
              <a:t>Совместная работа приучает детей уважать интересы других, а также выражать своё мнение в коллективе</a:t>
            </a:r>
            <a:endParaRPr lang="ru-RU" sz="16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0"/>
            <a:ext cx="86409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err="1"/>
              <a:t>Здоровьесберегающие</a:t>
            </a:r>
            <a:r>
              <a:rPr lang="ru-RU" b="1" u="sng" dirty="0"/>
              <a:t> технологии </a:t>
            </a:r>
          </a:p>
          <a:p>
            <a:r>
              <a:rPr lang="ru-RU" dirty="0"/>
              <a:t>Призваны воспитывать культуру здоровья у дошкольников. Приёмы и методы направлены на формирование у ребят навыков, сохраняющих здоровье, а также получение определённых знаний по ведению ЗОЖ. У ребёнка постепенно появляется осознанное отношение к заботе о здоровье и полезных действиях, на это нацеленных.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6021288"/>
            <a:ext cx="7560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/>
              <a:t>Важно дать понять детям, что необходимо бережно относиться к своему здоровью</a:t>
            </a:r>
            <a:endParaRPr lang="ru-RU" sz="16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D52BD6-EF10-4E10-B754-E13223799D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06" y="1844825"/>
            <a:ext cx="4816458" cy="216740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7B9374-B645-4BC4-B621-1B5E0D9581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4056210"/>
            <a:ext cx="4283968" cy="192778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8640"/>
            <a:ext cx="85689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/>
              <a:t>Инновационные </a:t>
            </a:r>
            <a:r>
              <a:rPr lang="ru-RU" sz="2000" i="1" dirty="0" err="1"/>
              <a:t>здоровьесберегающие</a:t>
            </a:r>
            <a:r>
              <a:rPr lang="ru-RU" sz="2000" i="1" dirty="0"/>
              <a:t> технологии могут реализовываться различными способами, например:</a:t>
            </a:r>
            <a:endParaRPr lang="ru-RU" sz="2000" dirty="0"/>
          </a:p>
          <a:p>
            <a:pPr lvl="0">
              <a:buFont typeface="Arial" pitchFamily="34" charset="0"/>
              <a:buChar char="•"/>
            </a:pPr>
            <a:r>
              <a:rPr lang="ru-RU" dirty="0"/>
              <a:t>контроль за физическим состоянием воспитанников, контроль режима питания;</a:t>
            </a:r>
          </a:p>
          <a:p>
            <a:pPr lvl="0">
              <a:buFont typeface="Arial" pitchFamily="34" charset="0"/>
              <a:buChar char="•"/>
            </a:pPr>
            <a:r>
              <a:rPr lang="ru-RU" dirty="0"/>
              <a:t>выполнение различных видов гимнастик (ортопедической, дыхательной, пальчиковой), закаливания;</a:t>
            </a:r>
          </a:p>
          <a:p>
            <a:pPr lvl="0">
              <a:buFont typeface="Arial" pitchFamily="34" charset="0"/>
              <a:buChar char="•"/>
            </a:pPr>
            <a:r>
              <a:rPr lang="ru-RU" dirty="0"/>
              <a:t>введение новых видов двигательной активности — детской йоги, </a:t>
            </a:r>
            <a:r>
              <a:rPr lang="ru-RU" dirty="0" err="1"/>
              <a:t>стретчинга</a:t>
            </a:r>
            <a:r>
              <a:rPr lang="ru-RU" dirty="0"/>
              <a:t>, танцев;</a:t>
            </a:r>
          </a:p>
          <a:p>
            <a:pPr lvl="0">
              <a:buFont typeface="Arial" pitchFamily="34" charset="0"/>
              <a:buChar char="•"/>
            </a:pPr>
            <a:r>
              <a:rPr lang="ru-RU" dirty="0"/>
              <a:t>проведение бесед о здоровом образе жизни, важности правильного питания, тематических игр;</a:t>
            </a:r>
          </a:p>
          <a:p>
            <a:pPr lvl="0">
              <a:buFont typeface="Arial" pitchFamily="34" charset="0"/>
              <a:buChar char="•"/>
            </a:pPr>
            <a:r>
              <a:rPr lang="ru-RU" dirty="0"/>
              <a:t>проведение коррекционных занятий с элементами </a:t>
            </a:r>
            <a:r>
              <a:rPr lang="ru-RU" dirty="0" err="1"/>
              <a:t>арт-терапии</a:t>
            </a:r>
            <a:r>
              <a:rPr lang="ru-RU" dirty="0"/>
              <a:t>, песочной терапии, </a:t>
            </a:r>
            <a:r>
              <a:rPr lang="ru-RU" dirty="0" err="1"/>
              <a:t>сказкотерапии</a:t>
            </a:r>
            <a:r>
              <a:rPr lang="ru-RU" dirty="0"/>
              <a:t>.</a:t>
            </a:r>
          </a:p>
        </p:txBody>
      </p:sp>
      <p:pic>
        <p:nvPicPr>
          <p:cNvPr id="36868" name="Picture 4" descr="https://samara.bizibordum.ru/image/catalog/pages/15376169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5810" y="3429000"/>
            <a:ext cx="4932291" cy="3284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836712"/>
            <a:ext cx="67687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i="1" dirty="0"/>
              <a:t>Спасибо за внимание!</a:t>
            </a:r>
          </a:p>
        </p:txBody>
      </p:sp>
      <p:pic>
        <p:nvPicPr>
          <p:cNvPr id="1026" name="Picture 2" descr="https://fotodetstvo.spb.ru/wp-content/uploads/2021/02/fotosemka-v-detskom-sadu-kopiy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80661"/>
            <a:ext cx="9144000" cy="40971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209</TotalTime>
  <Words>1761</Words>
  <Application>Microsoft Office PowerPoint</Application>
  <PresentationFormat>Экран (4:3)</PresentationFormat>
  <Paragraphs>120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Gill Sans MT</vt:lpstr>
      <vt:lpstr>Times New Roman</vt:lpstr>
      <vt:lpstr>Wingdings</vt:lpstr>
      <vt:lpstr>Галерея</vt:lpstr>
      <vt:lpstr>Применение инновационных методов и технологий для развития любознательности и одаренности у детей  дошкольного возраста подготовила:  Наумкина Елена Александровна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Инновационная деятельность в детском саду </dc:title>
  <dc:creator>Алина</dc:creator>
  <cp:lastModifiedBy>PC</cp:lastModifiedBy>
  <cp:revision>21</cp:revision>
  <dcterms:created xsi:type="dcterms:W3CDTF">2022-03-08T08:40:42Z</dcterms:created>
  <dcterms:modified xsi:type="dcterms:W3CDTF">2026-01-14T10:34:49Z</dcterms:modified>
</cp:coreProperties>
</file>